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iq/url?sa=i&amp;rct=j&amp;q=&amp;esrc=s&amp;source=images&amp;cd=&amp;cad=rja&amp;uact=8&amp;ved=2ahUKEwieisb9vIDaAhXD16QKHZzsC-cQjRx6BAgAEAU&amp;url=https://www.pinterest.com/pin/217791331956715724/&amp;psig=AOvVaw2qf9IFdA2F7F46XcSkCAOh&amp;ust=152182558189768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q/url?sa=i&amp;rct=j&amp;q=&amp;esrc=s&amp;source=images&amp;cd=&amp;cad=rja&amp;uact=8&amp;ved=2ahUKEwjxnuqnuIDaAhXN1qQKHR6UCS8QjRx6BAgAEAU&amp;url=https://www.pinterest.com/pin/373728469052897686/&amp;psig=AOvVaw2qf9IFdA2F7F46XcSkCAOh&amp;ust=152182558189768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810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81800" y="1524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1. Prof. </a:t>
            </a:r>
            <a:r>
              <a:rPr lang="en-US" sz="1600" dirty="0" err="1">
                <a:solidFill>
                  <a:prstClr val="black"/>
                </a:solidFill>
                <a:latin typeface="Aharoni" pitchFamily="2" charset="-79"/>
                <a:ea typeface="Calibri" pitchFamily="34" charset="0"/>
                <a:cs typeface="Aharoni" pitchFamily="2" charset="-79"/>
              </a:rPr>
              <a:t>Munira</a:t>
            </a:r>
            <a:r>
              <a:rPr lang="en-US" sz="1600" dirty="0">
                <a:solidFill>
                  <a:prstClr val="black"/>
                </a:solidFill>
                <a:latin typeface="Aharoni" pitchFamily="2" charset="-79"/>
                <a:ea typeface="Calibri" pitchFamily="34" charset="0"/>
                <a:cs typeface="Aharoni" pitchFamily="2" charset="-79"/>
              </a:rPr>
              <a:t> Ch. </a:t>
            </a:r>
            <a:r>
              <a:rPr lang="en-US" sz="1600" dirty="0" err="1">
                <a:solidFill>
                  <a:prstClr val="black"/>
                </a:solidFill>
                <a:latin typeface="Aharoni" pitchFamily="2" charset="-79"/>
                <a:ea typeface="Calibri" pitchFamily="34" charset="0"/>
                <a:cs typeface="Aharoni" pitchFamily="2" charset="-79"/>
              </a:rPr>
              <a:t>Ismaeel</a:t>
            </a:r>
            <a:endParaRPr lang="en-US" sz="900" dirty="0">
              <a:solidFill>
                <a:prstClr val="black"/>
              </a:solidFill>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2. Ass. Prof. </a:t>
            </a:r>
            <a:r>
              <a:rPr lang="en-US" sz="1600" dirty="0" err="1">
                <a:solidFill>
                  <a:prstClr val="black"/>
                </a:solidFill>
                <a:latin typeface="Aharoni" pitchFamily="2" charset="-79"/>
                <a:ea typeface="Calibri" pitchFamily="34" charset="0"/>
                <a:cs typeface="Aharoni" pitchFamily="2" charset="-79"/>
              </a:rPr>
              <a:t>Israa</a:t>
            </a:r>
            <a:r>
              <a:rPr lang="en-US" sz="1600" dirty="0">
                <a:solidFill>
                  <a:prstClr val="black"/>
                </a:solidFill>
                <a:latin typeface="Aharoni" pitchFamily="2" charset="-79"/>
                <a:ea typeface="Calibri" pitchFamily="34" charset="0"/>
                <a:cs typeface="Aharoni" pitchFamily="2" charset="-79"/>
              </a:rPr>
              <a:t> AJ Ibrahim</a:t>
            </a:r>
            <a:endParaRPr lang="en-U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1143000"/>
          </a:xfrm>
        </p:spPr>
        <p:txBody>
          <a:bodyPr>
            <a:normAutofit fontScale="90000"/>
          </a:bodyPr>
          <a:lstStyle/>
          <a:p>
            <a:r>
              <a:rPr lang="en-US" u="sng" dirty="0" smtClean="0"/>
              <a:t>Lab 7: Isolation of bacteria from environment</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458200" cy="5715000"/>
          </a:xfrm>
        </p:spPr>
        <p:txBody>
          <a:bodyPr>
            <a:normAutofit fontScale="62500" lnSpcReduction="20000"/>
          </a:bodyPr>
          <a:lstStyle/>
          <a:p>
            <a:pPr algn="l">
              <a:buNone/>
            </a:pPr>
            <a:r>
              <a:rPr lang="en-US" b="1" u="heavy" dirty="0" smtClean="0"/>
              <a:t>Bacteria in the atmosphere</a:t>
            </a:r>
            <a:endParaRPr lang="en-US" dirty="0" smtClean="0"/>
          </a:p>
          <a:p>
            <a:pPr algn="l" rtl="0">
              <a:buNone/>
            </a:pPr>
            <a:r>
              <a:rPr lang="en-US" dirty="0" smtClean="0"/>
              <a:t>Throughout this lab manual, proper sterile technique has been repeatedly stressed because of the possibility of contamination by airborne and other microorganisms. In this exercise, we will attempt to isolate and characterize a few airborne microorganisms. </a:t>
            </a:r>
          </a:p>
          <a:p>
            <a:pPr algn="l" rtl="0">
              <a:buNone/>
            </a:pPr>
            <a:r>
              <a:rPr lang="en-US" b="1" u="heavy" dirty="0" smtClean="0"/>
              <a:t>Materials</a:t>
            </a:r>
            <a:endParaRPr lang="en-US" dirty="0" smtClean="0"/>
          </a:p>
          <a:p>
            <a:pPr algn="l" rtl="0">
              <a:buNone/>
            </a:pPr>
            <a:r>
              <a:rPr lang="en-US" dirty="0" smtClean="0"/>
              <a:t>Each student/team:</a:t>
            </a:r>
          </a:p>
          <a:p>
            <a:pPr lvl="0" algn="l" rtl="0">
              <a:buNone/>
            </a:pPr>
            <a:r>
              <a:rPr lang="en-US" dirty="0" smtClean="0"/>
              <a:t>4 Nutrient agar plates. </a:t>
            </a:r>
          </a:p>
          <a:p>
            <a:pPr lvl="0" algn="l" rtl="0">
              <a:buNone/>
            </a:pPr>
            <a:r>
              <a:rPr lang="en-US" dirty="0" smtClean="0"/>
              <a:t>Gram stains materials.</a:t>
            </a:r>
          </a:p>
          <a:p>
            <a:pPr algn="l" rtl="0">
              <a:buNone/>
            </a:pPr>
            <a:r>
              <a:rPr lang="en-US" b="1" u="heavy" dirty="0" smtClean="0"/>
              <a:t>Procedure</a:t>
            </a:r>
            <a:endParaRPr lang="en-US" dirty="0" smtClean="0"/>
          </a:p>
          <a:p>
            <a:pPr algn="l" rtl="0">
              <a:buNone/>
            </a:pPr>
            <a:r>
              <a:rPr lang="en-US" dirty="0" smtClean="0"/>
              <a:t>1. Choose four locations from which bacteria will be sampled. These may be different rooms, locations within one room, or even outside of the building.</a:t>
            </a:r>
          </a:p>
          <a:p>
            <a:pPr algn="l" rtl="0">
              <a:buNone/>
            </a:pPr>
            <a:r>
              <a:rPr lang="en-US" dirty="0" smtClean="0"/>
              <a:t>2. Label the plates with the sample location as well as students' names, dates, etc.</a:t>
            </a:r>
          </a:p>
          <a:p>
            <a:pPr algn="l" rtl="0">
              <a:buNone/>
            </a:pPr>
            <a:r>
              <a:rPr lang="en-US" dirty="0" smtClean="0"/>
              <a:t>3. Put an </a:t>
            </a:r>
            <a:r>
              <a:rPr lang="en-US" b="1" dirty="0" smtClean="0"/>
              <a:t>open </a:t>
            </a:r>
            <a:r>
              <a:rPr lang="en-US" dirty="0" smtClean="0"/>
              <a:t>plate of each type at each location. Leave it there for 30 minutes.</a:t>
            </a:r>
          </a:p>
          <a:p>
            <a:pPr algn="l" rtl="0">
              <a:buNone/>
            </a:pPr>
            <a:r>
              <a:rPr lang="en-US" dirty="0" smtClean="0"/>
              <a:t>4. Cover the nutrient agar plates with laboratory film (</a:t>
            </a:r>
            <a:r>
              <a:rPr lang="en-US" dirty="0" err="1" smtClean="0"/>
              <a:t>Parafilm</a:t>
            </a:r>
            <a:r>
              <a:rPr lang="en-US" dirty="0" smtClean="0"/>
              <a:t>) and incubate them for 24-48 hours at 37°C.</a:t>
            </a:r>
          </a:p>
          <a:p>
            <a:pPr algn="l" rtl="0">
              <a:buNone/>
            </a:pPr>
            <a:r>
              <a:rPr lang="en-US" dirty="0" smtClean="0"/>
              <a:t>5. The laboratory film prevents the agar from drying out during the long incubation time.</a:t>
            </a:r>
          </a:p>
          <a:p>
            <a:pPr algn="l" rtl="0">
              <a:buNone/>
            </a:pPr>
            <a:r>
              <a:rPr lang="en-US" dirty="0" smtClean="0"/>
              <a:t>6. After incubation, </a:t>
            </a:r>
            <a:r>
              <a:rPr lang="en-US" u="heavy" dirty="0" smtClean="0"/>
              <a:t>perform a Gram stain for at least one isolated colony from each nutrient agar plate. Also note the number and types of colonies on each plate</a:t>
            </a:r>
            <a:r>
              <a:rPr lang="en-US" dirty="0" smtClean="0"/>
              <a:t>.</a:t>
            </a:r>
          </a:p>
          <a:p>
            <a:pPr algn="l">
              <a:buNone/>
            </a:pP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85000" lnSpcReduction="20000"/>
          </a:bodyPr>
          <a:lstStyle/>
          <a:p>
            <a:pPr algn="l" rtl="0">
              <a:buNone/>
            </a:pPr>
            <a:r>
              <a:rPr lang="en-US" b="1" u="heavy" dirty="0" smtClean="0"/>
              <a:t>**We can also sample different places and culture them on nutrient agar or nutrient broth like:</a:t>
            </a:r>
          </a:p>
          <a:p>
            <a:pPr algn="l" rtl="0">
              <a:buNone/>
            </a:pPr>
            <a:endParaRPr lang="en-US" dirty="0" smtClean="0"/>
          </a:p>
          <a:p>
            <a:pPr lvl="0" algn="l" rtl="0">
              <a:buNone/>
            </a:pPr>
            <a:r>
              <a:rPr lang="en-US" b="1" dirty="0" smtClean="0"/>
              <a:t>Sink, 2. Skin, 3.Teeth, 4. Bathroom floor, 5. Cosmetic staff, and under nails…….</a:t>
            </a:r>
          </a:p>
          <a:p>
            <a:pPr lvl="0" algn="l" rtl="0">
              <a:buNone/>
            </a:pPr>
            <a:endParaRPr lang="en-US" dirty="0" smtClean="0"/>
          </a:p>
          <a:p>
            <a:pPr algn="l" rtl="0">
              <a:buNone/>
            </a:pPr>
            <a:r>
              <a:rPr lang="en-US" dirty="0" smtClean="0"/>
              <a:t>As the following procedure:</a:t>
            </a:r>
          </a:p>
          <a:p>
            <a:pPr lvl="0" algn="l" rtl="0">
              <a:buNone/>
            </a:pPr>
            <a:r>
              <a:rPr lang="en-US" dirty="0" smtClean="0"/>
              <a:t>Use sterilized disposable swab and make it wet with distilled water in order to take the sample from any of the above sources.</a:t>
            </a:r>
          </a:p>
          <a:p>
            <a:pPr lvl="0" algn="l" rtl="0">
              <a:buNone/>
            </a:pPr>
            <a:r>
              <a:rPr lang="en-US" dirty="0" smtClean="0"/>
              <a:t>Streak the swab onto nutrient agar plates </a:t>
            </a:r>
            <a:r>
              <a:rPr lang="en-US" b="1" dirty="0" smtClean="0"/>
              <a:t>(N.A).</a:t>
            </a:r>
            <a:r>
              <a:rPr lang="en-US" dirty="0" smtClean="0"/>
              <a:t> Repeat the step for each sample. </a:t>
            </a:r>
          </a:p>
          <a:p>
            <a:pPr lvl="0" algn="l" rtl="0">
              <a:buNone/>
            </a:pPr>
            <a:r>
              <a:rPr lang="en-US" dirty="0" smtClean="0"/>
              <a:t>Incubate </a:t>
            </a:r>
            <a:r>
              <a:rPr lang="en-US" b="1" dirty="0" smtClean="0"/>
              <a:t>N. A.</a:t>
            </a:r>
            <a:r>
              <a:rPr lang="en-US" dirty="0" smtClean="0"/>
              <a:t> plates at 37°C for 24 hours.</a:t>
            </a:r>
          </a:p>
          <a:p>
            <a:pPr lvl="0" algn="l" rtl="0">
              <a:buNone/>
            </a:pPr>
            <a:r>
              <a:rPr lang="en-US" dirty="0" smtClean="0"/>
              <a:t>After incubation period, culture the resulting bacteria onto another N.A. plate to get isolated colony.</a:t>
            </a:r>
          </a:p>
          <a:p>
            <a:pPr lvl="0" algn="l" rtl="0">
              <a:buNone/>
            </a:pPr>
            <a:r>
              <a:rPr lang="en-US" dirty="0" smtClean="0"/>
              <a:t>Use gram stain technique to identify the genus. </a:t>
            </a:r>
          </a:p>
          <a:p>
            <a:pPr algn="l">
              <a:buNone/>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b="17011"/>
          <a:stretch>
            <a:fillRect/>
          </a:stretch>
        </p:blipFill>
        <p:spPr bwMode="auto">
          <a:xfrm>
            <a:off x="0" y="0"/>
            <a:ext cx="9144000" cy="5486400"/>
          </a:xfrm>
          <a:prstGeom prst="rect">
            <a:avLst/>
          </a:prstGeom>
          <a:noFill/>
          <a:ln w="9525">
            <a:noFill/>
            <a:miter lim="800000"/>
            <a:headEnd/>
            <a:tailEnd/>
          </a:ln>
        </p:spPr>
      </p:pic>
      <p:sp>
        <p:nvSpPr>
          <p:cNvPr id="73729" name="Rectangle 1"/>
          <p:cNvSpPr>
            <a:spLocks noChangeArrowheads="1"/>
          </p:cNvSpPr>
          <p:nvPr/>
        </p:nvSpPr>
        <p:spPr bwMode="auto">
          <a:xfrm>
            <a:off x="1676400" y="5789711"/>
            <a:ext cx="4648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1: Basic colony morphology types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نتيجة بحث الصور عن ‪bacterial colonies shapes and arrangements‬‏">
            <a:hlinkClick r:id="rId2"/>
          </p:cNvPr>
          <p:cNvPicPr/>
          <p:nvPr/>
        </p:nvPicPr>
        <p:blipFill>
          <a:blip r:embed="rId3" cstate="print"/>
          <a:srcRect/>
          <a:stretch>
            <a:fillRect/>
          </a:stretch>
        </p:blipFill>
        <p:spPr bwMode="auto">
          <a:xfrm>
            <a:off x="2514600" y="0"/>
            <a:ext cx="6629400" cy="6619875"/>
          </a:xfrm>
          <a:prstGeom prst="rect">
            <a:avLst/>
          </a:prstGeom>
          <a:noFill/>
          <a:ln w="9525">
            <a:noFill/>
            <a:miter lim="800000"/>
            <a:headEnd/>
            <a:tailEnd/>
          </a:ln>
        </p:spPr>
      </p:pic>
      <p:sp>
        <p:nvSpPr>
          <p:cNvPr id="72705" name="Rectangle 1"/>
          <p:cNvSpPr>
            <a:spLocks noChangeArrowheads="1"/>
          </p:cNvSpPr>
          <p:nvPr/>
        </p:nvSpPr>
        <p:spPr bwMode="auto">
          <a:xfrm>
            <a:off x="228600" y="2458879"/>
            <a:ext cx="2514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2 a: Bacterial Shape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نتيجة بحث الصور عن ‪bacterial colonies shapes and arrangements‬‏">
            <a:hlinkClick r:id="rId2"/>
          </p:cNvPr>
          <p:cNvPicPr>
            <a:picLocks noGrp="1"/>
          </p:cNvPicPr>
          <p:nvPr>
            <p:ph idx="1"/>
          </p:nvPr>
        </p:nvPicPr>
        <p:blipFill>
          <a:blip r:embed="rId3" cstate="print"/>
          <a:srcRect t="9093"/>
          <a:stretch>
            <a:fillRect/>
          </a:stretch>
        </p:blipFill>
        <p:spPr bwMode="auto">
          <a:xfrm>
            <a:off x="2895600" y="381000"/>
            <a:ext cx="6062315" cy="6019800"/>
          </a:xfrm>
          <a:prstGeom prst="rect">
            <a:avLst/>
          </a:prstGeom>
          <a:noFill/>
          <a:ln w="9525">
            <a:noFill/>
            <a:miter lim="800000"/>
            <a:headEnd/>
            <a:tailEnd/>
          </a:ln>
        </p:spPr>
      </p:pic>
      <p:sp>
        <p:nvSpPr>
          <p:cNvPr id="71681" name="Rectangle 1"/>
          <p:cNvSpPr>
            <a:spLocks noChangeArrowheads="1"/>
          </p:cNvSpPr>
          <p:nvPr/>
        </p:nvSpPr>
        <p:spPr bwMode="auto">
          <a:xfrm>
            <a:off x="152400" y="2878724"/>
            <a:ext cx="2590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2 b: Bacterial Shape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TotalTime>
  <Words>423</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Aharoni</vt:lpstr>
      <vt:lpstr>Arial</vt:lpstr>
      <vt:lpstr>Bookman Old Style</vt:lpstr>
      <vt:lpstr>Calibri</vt:lpstr>
      <vt:lpstr>Lucida Sans Unicode</vt:lpstr>
      <vt:lpstr>Times New Roman</vt:lpstr>
      <vt:lpstr>Verdana</vt:lpstr>
      <vt:lpstr>Wingdings 2</vt:lpstr>
      <vt:lpstr>Wingdings 3</vt:lpstr>
      <vt:lpstr>Concourse</vt:lpstr>
      <vt:lpstr>General Biology lab </vt:lpstr>
      <vt:lpstr>Lab 7: Isolation of bacteria from environment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المعاون العلمي</cp:lastModifiedBy>
  <cp:revision>6</cp:revision>
  <dcterms:created xsi:type="dcterms:W3CDTF">2006-08-16T00:00:00Z</dcterms:created>
  <dcterms:modified xsi:type="dcterms:W3CDTF">2018-05-21T05:21:54Z</dcterms:modified>
</cp:coreProperties>
</file>